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3" r:id="rId8"/>
    <p:sldId id="262" r:id="rId9"/>
    <p:sldId id="266" r:id="rId10"/>
    <p:sldId id="264" r:id="rId11"/>
    <p:sldId id="265" r:id="rId12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0DA4-7720-49F3-8B9A-7B917535406E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F2D8-D0F2-47E0-9A43-B5F636870D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0"/>
            <a:ext cx="8208912" cy="664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u="sng" dirty="0" smtClean="0"/>
              <a:t>Materiały egzaminacyjne</a:t>
            </a:r>
          </a:p>
          <a:p>
            <a:pPr algn="ctr"/>
            <a:endParaRPr lang="pl-PL" sz="1050" u="sng" dirty="0" smtClean="0"/>
          </a:p>
          <a:p>
            <a:endParaRPr lang="pl-PL" dirty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Lista zdających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Wykaz zdających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Protokół przebiegu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u="sng" dirty="0" smtClean="0"/>
              <a:t>Plan</a:t>
            </a:r>
            <a:r>
              <a:rPr lang="pl-PL" sz="2000" dirty="0" smtClean="0"/>
              <a:t> sali egzaminacyjnej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endParaRPr lang="pl-PL" sz="1050" dirty="0" smtClean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Naklejki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Wizytówki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Zapasowe przybory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Klucz do sali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endParaRPr lang="pl-PL" sz="1050" dirty="0" smtClean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Lista czynności zespołu nadzorującego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Instrukcja pakowania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000" dirty="0" smtClean="0"/>
              <a:t>Komunikat o przyborach</a:t>
            </a:r>
            <a:endParaRPr lang="pl-P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pl-PL" dirty="0" smtClean="0"/>
              <a:t>W czasie egzaminu nie ma konsultacji przedmiotowych.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 dniu egzaminu nauczyciel jest zwolniony z wszystkich lekcji.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 wytycznych sanitarnych: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l-PL" sz="2800" dirty="0" smtClean="0"/>
              <a:t>Zespół Nadzorujący i zadający – zakrywają nos i usta, z wyjątkiem czasu pracy z arkuszem.</a:t>
            </a:r>
          </a:p>
          <a:p>
            <a:pPr>
              <a:spcAft>
                <a:spcPts val="1800"/>
              </a:spcAft>
            </a:pPr>
            <a:r>
              <a:rPr lang="pl-PL" sz="2800" dirty="0" smtClean="0"/>
              <a:t>Zespół Nadzorujący czynności organizacyjne wykonuje w rękawiczkach.</a:t>
            </a:r>
          </a:p>
          <a:p>
            <a:pPr>
              <a:spcAft>
                <a:spcPts val="1800"/>
              </a:spcAft>
            </a:pPr>
            <a:r>
              <a:rPr lang="pl-PL" sz="2800" dirty="0" smtClean="0"/>
              <a:t>Drzwi do sal egzaminacyjnych pozostają otwarte, a sale są wietrzone.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Przed egzaminem</a:t>
            </a:r>
            <a:endParaRPr lang="pl-PL" b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1628800"/>
            <a:ext cx="799288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r>
              <a:rPr lang="pl-PL" sz="2000" dirty="0" smtClean="0">
                <a:solidFill>
                  <a:srgbClr val="FF0000"/>
                </a:solidFill>
              </a:rPr>
              <a:t>Przewodniczący sprawdza przygotowanie sali egzaminacyjnej oraz materiałów (słowniki, tablice, zegar). </a:t>
            </a:r>
            <a:r>
              <a:rPr lang="pl-PL" sz="2000" dirty="0" smtClean="0"/>
              <a:t>(przed skorzystaniem ze słownika dezynfekuje ręce)</a:t>
            </a:r>
            <a:endParaRPr lang="pl-PL" sz="2000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1800"/>
              </a:spcAft>
            </a:pPr>
            <a:r>
              <a:rPr lang="pl-PL" sz="2000" dirty="0" smtClean="0">
                <a:solidFill>
                  <a:srgbClr val="FF0000"/>
                </a:solidFill>
              </a:rPr>
              <a:t>Sprzęt odtwarzający nagranie sprawdza </a:t>
            </a:r>
            <a:r>
              <a:rPr lang="pl-PL" sz="2000" u="sng" dirty="0" smtClean="0">
                <a:solidFill>
                  <a:srgbClr val="FF0000"/>
                </a:solidFill>
              </a:rPr>
              <a:t>kilku</a:t>
            </a:r>
            <a:r>
              <a:rPr lang="pl-PL" sz="2000" dirty="0" smtClean="0">
                <a:solidFill>
                  <a:srgbClr val="FF0000"/>
                </a:solidFill>
              </a:rPr>
              <a:t> pracowników szkoły</a:t>
            </a:r>
            <a:r>
              <a:rPr lang="pl-PL" sz="2000" dirty="0" smtClean="0">
                <a:solidFill>
                  <a:srgbClr val="FF0000"/>
                </a:solidFill>
              </a:rPr>
              <a:t>.</a:t>
            </a:r>
            <a:endParaRPr lang="pl-PL" sz="2000" dirty="0" smtClean="0"/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sz="2000" dirty="0" smtClean="0"/>
              <a:t>8.00 lub 13.00 – spotkanie z przewodniczącym zespołu egzaminacyjnego (przypomnienie procedur).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sz="2000" dirty="0" smtClean="0"/>
              <a:t>8.30 – wpuszczenie zdających do sali egzaminacyjnej (wg kolejności </a:t>
            </a:r>
            <a:r>
              <a:rPr lang="pl-PL" sz="2000" dirty="0" smtClean="0">
                <a:solidFill>
                  <a:srgbClr val="FF0000"/>
                </a:solidFill>
              </a:rPr>
              <a:t>przyjścia</a:t>
            </a:r>
            <a:r>
              <a:rPr lang="pl-PL" sz="2000" dirty="0" smtClean="0"/>
              <a:t> do szkoły). </a:t>
            </a:r>
            <a:r>
              <a:rPr lang="pl-PL" sz="2000" u="sng" dirty="0" smtClean="0"/>
              <a:t>Zdający okazują dowód osobisty</a:t>
            </a:r>
            <a:r>
              <a:rPr lang="pl-PL" sz="2000" dirty="0" smtClean="0"/>
              <a:t>.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sz="2000" u="sng" dirty="0" smtClean="0"/>
              <a:t>Członek ZN losuje </a:t>
            </a:r>
            <a:r>
              <a:rPr lang="pl-PL" sz="2000" dirty="0" smtClean="0"/>
              <a:t>numer stolika, sprawdzenie zgodności numeru PESEL z naklejką.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sz="2000" u="sng" dirty="0"/>
              <a:t>P</a:t>
            </a:r>
            <a:r>
              <a:rPr lang="pl-PL" sz="2000" u="sng" dirty="0" smtClean="0"/>
              <a:t>odpisanie się </a:t>
            </a:r>
            <a:r>
              <a:rPr lang="pl-PL" sz="2000" b="1" u="sng" dirty="0" smtClean="0"/>
              <a:t>swoim długopisem </a:t>
            </a:r>
            <a:r>
              <a:rPr lang="pl-PL" sz="2000" u="sng" dirty="0" smtClean="0"/>
              <a:t>zdającego na wykazie zdających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620688"/>
            <a:ext cx="842493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u="sng" dirty="0" smtClean="0"/>
              <a:t>Rozpoczęcie</a:t>
            </a:r>
            <a:r>
              <a:rPr lang="pl-PL" sz="3600" u="sng" dirty="0" smtClean="0"/>
              <a:t> </a:t>
            </a:r>
            <a:r>
              <a:rPr lang="pl-PL" sz="3600" b="1" u="sng" dirty="0" smtClean="0"/>
              <a:t>egzaminu</a:t>
            </a:r>
            <a:r>
              <a:rPr lang="pl-PL" sz="3600" u="sng" dirty="0" smtClean="0"/>
              <a:t> </a:t>
            </a:r>
            <a:r>
              <a:rPr lang="pl-PL" sz="3600" b="1" u="sng" dirty="0" smtClean="0"/>
              <a:t>maturalnego</a:t>
            </a:r>
          </a:p>
          <a:p>
            <a:pPr algn="ctr"/>
            <a:endParaRPr lang="pl-PL" sz="3600" u="sng" dirty="0" smtClean="0"/>
          </a:p>
          <a:p>
            <a:r>
              <a:rPr lang="pl-PL" sz="2400" dirty="0" smtClean="0"/>
              <a:t>Przypomnienie:</a:t>
            </a:r>
            <a:endParaRPr lang="pl-PL" sz="2400" dirty="0"/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2400" dirty="0" smtClean="0"/>
              <a:t>Nikt nie wnosi do sali egzaminacyjnej urządzeń telekomunikacyjnych. Torebki, … - </a:t>
            </a:r>
            <a:r>
              <a:rPr lang="pl-PL" sz="2400" dirty="0" smtClean="0">
                <a:solidFill>
                  <a:srgbClr val="FF0000"/>
                </a:solidFill>
              </a:rPr>
              <a:t>sala 313 / 310 lub 213</a:t>
            </a:r>
            <a:r>
              <a:rPr lang="pl-PL" sz="2400" dirty="0" smtClean="0"/>
              <a:t>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2400" dirty="0" smtClean="0"/>
              <a:t>Zdający mają tylko przybory wymienione w komunikacie CKE oraz wodę mineralną.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2400" dirty="0" smtClean="0"/>
              <a:t>Przewodniczący ZN odbierają materiały egzaminacyjne od dyrektora szkoły w obecności </a:t>
            </a:r>
            <a:r>
              <a:rPr lang="pl-PL" sz="2400" dirty="0" err="1" smtClean="0"/>
              <a:t>jednrgo</a:t>
            </a:r>
            <a:r>
              <a:rPr lang="pl-PL" sz="2400" dirty="0" smtClean="0"/>
              <a:t> zdającego – </a:t>
            </a:r>
            <a:r>
              <a:rPr lang="pl-PL" sz="2400" dirty="0" smtClean="0">
                <a:solidFill>
                  <a:srgbClr val="FF0000"/>
                </a:solidFill>
              </a:rPr>
              <a:t>korytarz</a:t>
            </a:r>
            <a:r>
              <a:rPr lang="pl-PL" sz="2400" dirty="0" smtClean="0"/>
              <a:t>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2400" dirty="0" smtClean="0"/>
              <a:t>Przewodniczący ZN informuje o zasadach zachowania się podczas egzaminu maturalnego, w tym zasadach dotyczących zachowania </a:t>
            </a:r>
            <a:r>
              <a:rPr lang="pl-PL" sz="2400" b="1" dirty="0" smtClean="0"/>
              <a:t>bezpieczeństwa sanitarnego </a:t>
            </a:r>
            <a:r>
              <a:rPr lang="pl-PL" sz="2400" dirty="0" smtClean="0"/>
              <a:t>określonych w Wytycznych.</a:t>
            </a:r>
          </a:p>
          <a:p>
            <a:pPr marL="342900" indent="-342900"/>
            <a:endParaRPr lang="pl-PL" dirty="0" smtClean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548680"/>
            <a:ext cx="835292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u="sng" dirty="0" smtClean="0"/>
              <a:t>Przeprowadzenie egzaminu </a:t>
            </a:r>
            <a:r>
              <a:rPr lang="pl-PL" sz="3600" b="1" u="sng" dirty="0"/>
              <a:t>maturalnego</a:t>
            </a:r>
          </a:p>
          <a:p>
            <a:endParaRPr lang="pl-PL" dirty="0" smtClean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l-PL" sz="2400" dirty="0" smtClean="0"/>
              <a:t>Przypomnienie zasad zachowania podczas egzaminu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/>
              <a:t>wychodzenie z sali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/>
              <a:t>przyjmowanie leków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/>
              <a:t>odpowiedzi na pytania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/>
              <a:t>upewniamy się czy wszyscy zdający czują się dobrze i mogą przystąpić do egzaminu.</a:t>
            </a:r>
          </a:p>
          <a:p>
            <a:pPr marL="514350" lvl="2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pl-PL" sz="2400" dirty="0" smtClean="0"/>
              <a:t>O godzinie 9.00 albo o 14.00 rozdanie arkuszy.</a:t>
            </a:r>
          </a:p>
          <a:p>
            <a:pPr marL="514350" lvl="2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pl-PL" sz="2400" dirty="0" smtClean="0"/>
              <a:t>Sprawdzenie przez ucznia arkusza (kompletność, instrukcja).</a:t>
            </a:r>
          </a:p>
          <a:p>
            <a:pPr marL="514350" lvl="2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pl-PL" sz="2400" dirty="0" smtClean="0"/>
              <a:t>Sprawdzenie numeru PESEL i informacja o sposobie kodowania.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404664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u="sng" dirty="0" smtClean="0"/>
              <a:t>Przeprowadzenie egzaminu maturalnego</a:t>
            </a:r>
          </a:p>
          <a:p>
            <a:endParaRPr lang="pl-PL" dirty="0" smtClean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400" dirty="0" smtClean="0"/>
              <a:t>Zdający kodują arkusz egzaminacyjny.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400" b="1" dirty="0" smtClean="0"/>
              <a:t>ZN sprawdza każdemu</a:t>
            </a:r>
            <a:r>
              <a:rPr lang="pl-PL" sz="2400" dirty="0" smtClean="0"/>
              <a:t> poprawność zakodowania arkusza.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400" dirty="0" smtClean="0"/>
              <a:t>Zapisanie czasu rozpoczęcia i zakończenia egzaminu (na egzaminie z języka angielskiego włączamy płytę z nagraniem).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400" dirty="0" smtClean="0"/>
              <a:t>10 minut przed końcem egzaminu informujemy o czasie pozostałym do końca (na matematyce PP i na języku obcym przypominamy o konieczności przeniesienia odpowiedzi na kartę odpowiedzi).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400" dirty="0" smtClean="0"/>
              <a:t>Są uczniowie, którzy mają przedłużony czas na egzaminie.</a:t>
            </a:r>
          </a:p>
          <a:p>
            <a:pPr marL="342900" indent="-342900"/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332656"/>
            <a:ext cx="77048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u="sng" dirty="0" smtClean="0"/>
              <a:t>Koniec egzaminu</a:t>
            </a:r>
          </a:p>
          <a:p>
            <a:endParaRPr lang="pl-PL" dirty="0" smtClean="0"/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dirty="0" smtClean="0"/>
              <a:t>Po skończeniu egzaminu </a:t>
            </a:r>
            <a:r>
              <a:rPr lang="pl-PL" u="sng" dirty="0" smtClean="0"/>
              <a:t>przed czasem</a:t>
            </a:r>
            <a:r>
              <a:rPr lang="pl-PL" dirty="0" smtClean="0"/>
              <a:t> zdający przez podniesienie ręki informuje komisję, komisja sprawdza kompletność arkusza, zdający wychodzi, a zamknięty arkusz zostaje na stoliku.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dirty="0" smtClean="0"/>
              <a:t>Zdający może opuścić na stałe salę egzaminacyjną (jeżeli zakończył pracę z arkuszem) </a:t>
            </a:r>
            <a:r>
              <a:rPr lang="pl-PL" dirty="0" smtClean="0">
                <a:solidFill>
                  <a:srgbClr val="FF0000"/>
                </a:solidFill>
              </a:rPr>
              <a:t>najpóźniej na 15 minut przed czasem wyznaczonym jako czas zakończenia pracy z arkuszem</a:t>
            </a:r>
            <a:r>
              <a:rPr lang="pl-PL" dirty="0" smtClean="0"/>
              <a:t>. W ciągu ostatnich 15 minut przed zakończeniem egzaminu (nawet jeżeli zdający skończył pracę z arkuszem egzaminacyjnym) zdający nie opuszczają sali egzaminacyjnej.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dirty="0" smtClean="0"/>
              <a:t>Po upływie czasu przeznaczonego na egzamin:</a:t>
            </a:r>
          </a:p>
          <a:p>
            <a:pPr marL="800100" lvl="1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pl-PL" dirty="0" smtClean="0"/>
              <a:t>w obecności zdających sprawdzamy kompletność arkusza i ew. przeniesienie odpowiedzi na kartę,</a:t>
            </a:r>
          </a:p>
          <a:p>
            <a:pPr marL="800100" lvl="1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pl-PL" dirty="0" smtClean="0"/>
              <a:t>zbieramy arkusze, przeliczamy, </a:t>
            </a:r>
            <a:r>
              <a:rPr lang="pl-PL" b="1" dirty="0" smtClean="0"/>
              <a:t>zamalowujemy odpowiednie pole z dostosowaniem,</a:t>
            </a:r>
          </a:p>
          <a:p>
            <a:pPr marL="800100" lvl="1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pl-PL" dirty="0" smtClean="0"/>
              <a:t>w obecności jednego zdającego pakujemy arkusze do zwrotnych kopert,</a:t>
            </a:r>
          </a:p>
          <a:p>
            <a:pPr marL="800100" lvl="1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pl-PL" dirty="0" smtClean="0"/>
              <a:t>uzupełniamy protokół i wykaz uczniów (w wykazie uczniów </a:t>
            </a:r>
            <a:r>
              <a:rPr lang="pl-PL" u="sng" dirty="0" smtClean="0"/>
              <a:t>odnotowujemy </a:t>
            </a:r>
            <a:r>
              <a:rPr lang="pl-PL" i="1" u="sng" dirty="0" smtClean="0"/>
              <a:t> plusem </a:t>
            </a:r>
            <a:r>
              <a:rPr lang="pl-PL" u="sng" dirty="0" smtClean="0"/>
              <a:t>oddanie arkusza</a:t>
            </a:r>
            <a:r>
              <a:rPr lang="pl-PL" dirty="0" smtClean="0"/>
              <a:t>)</a:t>
            </a:r>
            <a:r>
              <a:rPr lang="pl-PL" i="1" dirty="0" smtClean="0"/>
              <a:t>.</a:t>
            </a: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 smtClean="0"/>
              <a:t>W 2020 r. członkowie zespołu nadzorującego oraz obserwatorzy powinni do niezbędnego minimum ograniczyć poruszanie się po sali egzaminacyjnej.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Jednakże w celu monitorowania prawidłowego przebiegu egzaminu członkowie zespołu nadzorującego oraz obserwatorzy powinni regularnie obserwować zdających, stojąc.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Obserwując przebieg egzaminu, przy zachowaniu niezbędnego odstępu, członkowie zespołu nadzorującego i obserwatorzy nie muszą zakrywać ust i nosa.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sz="3600" dirty="0" smtClean="0"/>
              <a:t>Sytuacje</a:t>
            </a:r>
            <a:r>
              <a:rPr lang="pl-PL" dirty="0" smtClean="0"/>
              <a:t> </a:t>
            </a:r>
            <a:r>
              <a:rPr lang="pl-PL" sz="3600" dirty="0" smtClean="0"/>
              <a:t>szczególne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5658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pl-PL" sz="2400" dirty="0" smtClean="0"/>
              <a:t>Wyjścia zdających odnotowujemy w protokole przebiegu (arkusz zostaje </a:t>
            </a:r>
            <a:r>
              <a:rPr lang="pl-PL" sz="2400" u="sng" dirty="0" smtClean="0"/>
              <a:t>zamknięty</a:t>
            </a:r>
            <a:r>
              <a:rPr lang="pl-PL" sz="2400" dirty="0" smtClean="0"/>
              <a:t> na stoliku).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/>
              <a:t>Potrzebę skorzystania ze sprzętu medycznego lub leków zdający zgłaszają dyrektorowi szkoły przed egzaminem.</a:t>
            </a:r>
          </a:p>
          <a:p>
            <a:pPr algn="just">
              <a:spcBef>
                <a:spcPts val="1200"/>
              </a:spcBef>
            </a:pPr>
            <a:r>
              <a:rPr lang="pl-PL" sz="2400" u="sng" dirty="0" smtClean="0"/>
              <a:t>Wymianę arkusza </a:t>
            </a:r>
            <a:r>
              <a:rPr lang="pl-PL" sz="2400" dirty="0" smtClean="0"/>
              <a:t>zdający potwierdza swoim podpisem w protokole przebiegu egzaminu. 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/>
              <a:t>Spóźnieni uczniowie nie zostają wpuszczeni na egzamin. W losowych przypadkach decyduje dyrektor szkoły, ale tylko do momentu rozpoczęcia pracy z arkuszem.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/>
              <a:t>Wymiana arkusza, wymiana płyty (zdający zamykają arkusze i czekają na wymianę).</a:t>
            </a:r>
          </a:p>
          <a:p>
            <a:pPr algn="just">
              <a:spcBef>
                <a:spcPts val="1200"/>
              </a:spcBef>
            </a:pPr>
            <a:r>
              <a:rPr lang="pl-PL" sz="2400" dirty="0" smtClean="0"/>
              <a:t>Przerwanie egzaminu str. 68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endParaRPr lang="pl-PL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mtClean="0">
                <a:solidFill>
                  <a:srgbClr val="FF0000"/>
                </a:solidFill>
              </a:rPr>
              <a:t>Podczas </a:t>
            </a:r>
            <a:r>
              <a:rPr lang="pl-PL" dirty="0" smtClean="0">
                <a:solidFill>
                  <a:srgbClr val="FF0000"/>
                </a:solidFill>
              </a:rPr>
              <a:t>wszystkich czynności organizacyjnych pozostajemy w maseczkach i rękawiczkach.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W czasie pracy zdających z arkuszem egzaminacyjnym możemy zdjęć maseczki i rękawiczki.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678</Words>
  <Application>Microsoft Office PowerPoint</Application>
  <PresentationFormat>Pokaz na ekranie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Prezentacja programu PowerPoint</vt:lpstr>
      <vt:lpstr>Przed egzaminem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Sytuacje szczególne</vt:lpstr>
      <vt:lpstr>Prezentacja programu PowerPoint</vt:lpstr>
      <vt:lpstr>Prezentacja programu PowerPoint</vt:lpstr>
      <vt:lpstr>Z wytycznych sanitarnych: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</dc:creator>
  <cp:lastModifiedBy>Dell</cp:lastModifiedBy>
  <cp:revision>18</cp:revision>
  <dcterms:created xsi:type="dcterms:W3CDTF">2017-04-24T09:40:33Z</dcterms:created>
  <dcterms:modified xsi:type="dcterms:W3CDTF">2021-04-12T20:20:01Z</dcterms:modified>
</cp:coreProperties>
</file>